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E7A4-19BC-4740-86B1-3285C44B1B0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D153-7AB9-0A4B-A6B1-7E364D46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E7A4-19BC-4740-86B1-3285C44B1B0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D153-7AB9-0A4B-A6B1-7E364D46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5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E7A4-19BC-4740-86B1-3285C44B1B0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D153-7AB9-0A4B-A6B1-7E364D46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8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E7A4-19BC-4740-86B1-3285C44B1B0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D153-7AB9-0A4B-A6B1-7E364D46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E7A4-19BC-4740-86B1-3285C44B1B0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D153-7AB9-0A4B-A6B1-7E364D46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9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E7A4-19BC-4740-86B1-3285C44B1B0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D153-7AB9-0A4B-A6B1-7E364D46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0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E7A4-19BC-4740-86B1-3285C44B1B0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D153-7AB9-0A4B-A6B1-7E364D46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2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E7A4-19BC-4740-86B1-3285C44B1B0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D153-7AB9-0A4B-A6B1-7E364D46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5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E7A4-19BC-4740-86B1-3285C44B1B0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D153-7AB9-0A4B-A6B1-7E364D46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2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E7A4-19BC-4740-86B1-3285C44B1B0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D153-7AB9-0A4B-A6B1-7E364D46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E7A4-19BC-4740-86B1-3285C44B1B0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DD153-7AB9-0A4B-A6B1-7E364D46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2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FE7A4-19BC-4740-86B1-3285C44B1B0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DD153-7AB9-0A4B-A6B1-7E364D46E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7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tiff"/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12" Type="http://schemas.openxmlformats.org/officeDocument/2006/relationships/image" Target="../media/image13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tiff"/><Relationship Id="rId11" Type="http://schemas.openxmlformats.org/officeDocument/2006/relationships/image" Target="../media/image12.png"/><Relationship Id="rId5" Type="http://schemas.openxmlformats.org/officeDocument/2006/relationships/image" Target="../media/image6.tiff"/><Relationship Id="rId10" Type="http://schemas.openxmlformats.org/officeDocument/2006/relationships/image" Target="../media/image11.tif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43D07B-DCB0-8146-915B-F4614985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0" y="1137920"/>
            <a:ext cx="4013200" cy="40132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0975DB-E22B-144D-96B0-34745B2E6149}"/>
              </a:ext>
            </a:extLst>
          </p:cNvPr>
          <p:cNvSpPr txBox="1"/>
          <p:nvPr/>
        </p:nvSpPr>
        <p:spPr>
          <a:xfrm>
            <a:off x="5770880" y="5466080"/>
            <a:ext cx="3708400" cy="769441"/>
          </a:xfrm>
          <a:prstGeom prst="rect">
            <a:avLst/>
          </a:prstGeom>
          <a:noFill/>
          <a:effectLst>
            <a:softEdge rad="838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905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This Christmas, treat yourself to a good story…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E60C5-108D-3742-8E50-2173EB2012C5}"/>
              </a:ext>
            </a:extLst>
          </p:cNvPr>
          <p:cNvSpPr txBox="1"/>
          <p:nvPr/>
        </p:nvSpPr>
        <p:spPr>
          <a:xfrm>
            <a:off x="751840" y="2032000"/>
            <a:ext cx="3657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With very best wishes for</a:t>
            </a:r>
          </a:p>
          <a:p>
            <a:pPr algn="ctr"/>
            <a:r>
              <a:rPr lang="en-GB" sz="2200" b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Christmas and the New Year, from</a:t>
            </a:r>
          </a:p>
          <a:p>
            <a:pPr algn="ctr"/>
            <a:r>
              <a:rPr lang="en-GB" sz="2200" b="1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 English Department &amp; the Library</a:t>
            </a:r>
            <a:r>
              <a:rPr lang="en-GB" sz="2200" b="1" dirty="0">
                <a:solidFill>
                  <a:srgbClr val="FF0000"/>
                </a:solidFill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endParaRPr lang="en-US" sz="2200" b="1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361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18522D9-637D-A745-B095-B512766F88F5}"/>
              </a:ext>
            </a:extLst>
          </p:cNvPr>
          <p:cNvSpPr txBox="1"/>
          <p:nvPr/>
        </p:nvSpPr>
        <p:spPr>
          <a:xfrm>
            <a:off x="1647121" y="1074402"/>
            <a:ext cx="1120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Book Antiqua" panose="02040602050305030304" pitchFamily="18" charset="0"/>
              </a:rPr>
              <a:t>The California drought has become a fact of life – annoying but bearable - until one day the taps run dry, forcing a teenager to make life or death decisions for their family.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E6ACB-1764-0440-999E-99FC8F728D51}"/>
              </a:ext>
            </a:extLst>
          </p:cNvPr>
          <p:cNvSpPr txBox="1"/>
          <p:nvPr/>
        </p:nvSpPr>
        <p:spPr>
          <a:xfrm>
            <a:off x="1381760" y="44704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Book Antiqua" panose="02040602050305030304" pitchFamily="18" charset="0"/>
              </a:rPr>
              <a:t>Seasonal Survival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D89470-CC11-2446-B8D4-7B61AE66D117}"/>
              </a:ext>
            </a:extLst>
          </p:cNvPr>
          <p:cNvSpPr/>
          <p:nvPr/>
        </p:nvSpPr>
        <p:spPr>
          <a:xfrm>
            <a:off x="1634921" y="3728462"/>
            <a:ext cx="12830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</a:pPr>
            <a:r>
              <a:rPr lang="en-GB" sz="1000" b="1" dirty="0">
                <a:latin typeface="Book Antiqua" panose="02040602050305030304" pitchFamily="18" charset="0"/>
              </a:rPr>
              <a:t>Magic can turn tides, light the darkness and bring back the dead. But magic is gone– until one girl sets out to bring it back. The first book  in a new epic-fantasy sequence.</a:t>
            </a:r>
            <a:endParaRPr lang="en-US" sz="1000" b="1" dirty="0">
              <a:latin typeface="Book Antiqua" panose="0204060205030503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90ECD7-6F2C-7C43-85D3-FBBDD9A9C71D}"/>
              </a:ext>
            </a:extLst>
          </p:cNvPr>
          <p:cNvSpPr txBox="1"/>
          <p:nvPr/>
        </p:nvSpPr>
        <p:spPr>
          <a:xfrm>
            <a:off x="1510936" y="3149564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Book Antiqua" panose="02040602050305030304" pitchFamily="18" charset="0"/>
              </a:rPr>
              <a:t>Festive Fantasy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AA9256-9840-5E40-9489-13F729DF7418}"/>
              </a:ext>
            </a:extLst>
          </p:cNvPr>
          <p:cNvSpPr txBox="1"/>
          <p:nvPr/>
        </p:nvSpPr>
        <p:spPr>
          <a:xfrm>
            <a:off x="6514326" y="1056640"/>
            <a:ext cx="10011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Book Antiqua" panose="02040602050305030304" pitchFamily="18" charset="0"/>
              </a:rPr>
              <a:t>Evan Hansen has been given the chance of a lifetime. The only catch is, he has to maintain the lie he never meant to tell…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C1A482-B668-F84E-8B9D-85D90BF9C51B}"/>
              </a:ext>
            </a:extLst>
          </p:cNvPr>
          <p:cNvSpPr/>
          <p:nvPr/>
        </p:nvSpPr>
        <p:spPr>
          <a:xfrm>
            <a:off x="5575872" y="3149563"/>
            <a:ext cx="3618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Book Antiqua" panose="02040602050305030304" pitchFamily="18" charset="0"/>
              </a:rPr>
              <a:t>Seasonal Science Fiction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36B22C-A035-624F-B6F1-10B928B31ECD}"/>
              </a:ext>
            </a:extLst>
          </p:cNvPr>
          <p:cNvSpPr txBox="1"/>
          <p:nvPr/>
        </p:nvSpPr>
        <p:spPr>
          <a:xfrm>
            <a:off x="6485211" y="3725858"/>
            <a:ext cx="10873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Book Antiqua" panose="02040602050305030304" pitchFamily="18" charset="0"/>
              </a:rPr>
              <a:t>Ten teenagers are headed for a distant planet where they’ll hunt for </a:t>
            </a:r>
            <a:r>
              <a:rPr lang="en-US" sz="1000" b="1" dirty="0" err="1">
                <a:latin typeface="Book Antiqua" panose="02040602050305030304" pitchFamily="18" charset="0"/>
              </a:rPr>
              <a:t>Nyxia</a:t>
            </a:r>
            <a:r>
              <a:rPr lang="en-US" sz="1000" b="1" dirty="0">
                <a:latin typeface="Book Antiqua" panose="02040602050305030304" pitchFamily="18" charset="0"/>
              </a:rPr>
              <a:t>, the most extraordinary substance in the universe. If they survive the trip…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6905AC6-314B-7F47-957A-C510AD45F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47" y="1134110"/>
            <a:ext cx="899206" cy="1368000"/>
          </a:xfrm>
          <a:prstGeom prst="rect">
            <a:avLst/>
          </a:prstGeom>
        </p:spPr>
      </p:pic>
      <p:pic>
        <p:nvPicPr>
          <p:cNvPr id="1042" name="Picture 18" descr="https://lh3.googleusercontent.com/SkMFTvY9oeBL73YqxmfUi_CMY6xWzb0QgCdpIKeLX7lWvXkQWbgfPNAjVoDiVEyHLvN6giGUWkRCFesqCVhEyLyd0DuCq8rOgEb6dTBFp2lwp-Rj4MyUyX2E8IskLq9mf56WNQV5uTU">
            <a:extLst>
              <a:ext uri="{FF2B5EF4-FFF2-40B4-BE49-F238E27FC236}">
                <a16:creationId xmlns:a16="http://schemas.microsoft.com/office/drawing/2014/main" id="{29BB880F-4BD4-0841-8E00-33D7D03E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39" y="3778905"/>
            <a:ext cx="910342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lh4.googleusercontent.com/y3tOQSsZp1gGPsCzLb5TbrXAbCnTQmM_iWQN5Llp40d-IsYrbqiyzCO5Fg3zkv-nHs5jJu_NSHYb4NCdXW0qTxhQALq4om5RRECiy2-rpBTFykT0814kabWM7sCBcDZfsUiTZN4kdpY">
            <a:extLst>
              <a:ext uri="{FF2B5EF4-FFF2-40B4-BE49-F238E27FC236}">
                <a16:creationId xmlns:a16="http://schemas.microsoft.com/office/drawing/2014/main" id="{D7571EF7-9522-4745-B15B-08A52145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18" y="3778905"/>
            <a:ext cx="956333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40C07E2-95BE-3244-AC51-EBF1430C2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495" y="3742860"/>
            <a:ext cx="1155968" cy="176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EA581B0-7DBA-044A-866C-4A977A9C2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630" y="3738264"/>
            <a:ext cx="890982" cy="1368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877E2D0-FE82-2C46-95F2-36BFA1F3C71B}"/>
              </a:ext>
            </a:extLst>
          </p:cNvPr>
          <p:cNvSpPr txBox="1"/>
          <p:nvPr/>
        </p:nvSpPr>
        <p:spPr>
          <a:xfrm>
            <a:off x="6426264" y="437623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Book Antiqua" panose="02040602050305030304" pitchFamily="18" charset="0"/>
              </a:rPr>
              <a:t>Fireside Feasts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B27AC9-5738-3744-AB6B-A499ABACA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1336" y="1052538"/>
            <a:ext cx="1102942" cy="1764000"/>
          </a:xfrm>
          <a:prstGeom prst="rect">
            <a:avLst/>
          </a:prstGeom>
        </p:spPr>
      </p:pic>
      <p:pic>
        <p:nvPicPr>
          <p:cNvPr id="1046" name="Picture 22" descr="https://lh6.googleusercontent.com/86iqdolBxTboei2et1IeKNJEEfCjFK7Fd97C2h6erWkUjux8rGLgGRNXrnNMrfEzOGQ9KSicnCrqkdQjVj9A5VQWVgnpJzcL6hqQPeYxFJYR7TwF8LTrrCA1PvoWI3Q6EZWNCbmhOvk">
            <a:extLst>
              <a:ext uri="{FF2B5EF4-FFF2-40B4-BE49-F238E27FC236}">
                <a16:creationId xmlns:a16="http://schemas.microsoft.com/office/drawing/2014/main" id="{6C57991B-FC74-9E49-BEEE-E35EE290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32" y="1094722"/>
            <a:ext cx="882758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3.googleusercontent.com/T1ir5Cbq6EuRZJUhcKtA8E_CRppMStqIuDwawHo7OUvWFiJ-sBgVLBEzh1_5StRyx-93VIH-LB6JiFWCr7xuYrfK9QJg_mW_XwB9FndJSvjsB64aGvhFDyd7P3aSc-Ey8nDSnaSrouw">
            <a:extLst>
              <a:ext uri="{FF2B5EF4-FFF2-40B4-BE49-F238E27FC236}">
                <a16:creationId xmlns:a16="http://schemas.microsoft.com/office/drawing/2014/main" id="{A222E630-4D7E-0F40-8B23-D7D2C97F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17" y="1093698"/>
            <a:ext cx="893723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20DBD19-6FB1-A14E-9D14-8FC60AB726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228" y="3778905"/>
            <a:ext cx="1166573" cy="1764000"/>
          </a:xfrm>
          <a:prstGeom prst="rect">
            <a:avLst/>
          </a:prstGeom>
        </p:spPr>
      </p:pic>
      <p:pic>
        <p:nvPicPr>
          <p:cNvPr id="1052" name="Picture 28" descr="https://lh3.googleusercontent.com/FgmiFbznyy7x68bDdQvC1yrsS6y6kN4GWIUWB_nYVRXRvSd-ssRbSFjbp2RUpUQeEh1dLFL3dqTygUR3YY3MsUeujxHwJk8dXAPZCccWHgdBeYyYvGwYQs8B10ZoGvgK3bzAfjhb7yE">
            <a:extLst>
              <a:ext uri="{FF2B5EF4-FFF2-40B4-BE49-F238E27FC236}">
                <a16:creationId xmlns:a16="http://schemas.microsoft.com/office/drawing/2014/main" id="{B89D962B-78B8-C14F-AD1F-332FD24FA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718" y="3738265"/>
            <a:ext cx="885499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lh4.googleusercontent.com/Y-aZgCvSpbSQJra-QwWUyN996ey9DLLk0spoxJtzrLg1lTVy8nykDIxB1Tp42gCjsabqKZw5PH3rwkjXm2pWrxPDNF34i9U0-ANeKebBNapqyjHWY54-LBTfX_Ii18Oa0og_g5cXpLE">
            <a:extLst>
              <a:ext uri="{FF2B5EF4-FFF2-40B4-BE49-F238E27FC236}">
                <a16:creationId xmlns:a16="http://schemas.microsoft.com/office/drawing/2014/main" id="{A4DBC2F4-6C67-1A42-AEA6-92DBB1DD5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5" y="1132875"/>
            <a:ext cx="1169280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02979F3-8796-4C41-B61E-1617F51CD9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0200" y="1134110"/>
            <a:ext cx="89920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40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166</Words>
  <Application>Microsoft Macintosh PowerPoint</Application>
  <PresentationFormat>A4 Paper (210x297 mm)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Apple Chancery</vt:lpstr>
      <vt:lpstr>Arial</vt:lpstr>
      <vt:lpstr>Book Antiqua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2018-12-10T20:49:49Z</dcterms:created>
  <dcterms:modified xsi:type="dcterms:W3CDTF">2018-12-13T13:46:25Z</dcterms:modified>
</cp:coreProperties>
</file>